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89" r:id="rId2"/>
    <p:sldId id="290" r:id="rId3"/>
    <p:sldId id="291" r:id="rId4"/>
    <p:sldId id="292" r:id="rId5"/>
    <p:sldId id="293" r:id="rId6"/>
    <p:sldId id="294" r:id="rId7"/>
    <p:sldId id="295" r:id="rId8"/>
    <p:sldId id="296" r:id="rId9"/>
    <p:sldId id="297" r:id="rId10"/>
    <p:sldId id="298" r:id="rId11"/>
    <p:sldId id="274" r:id="rId12"/>
    <p:sldId id="288"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6/20/2022</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25C41F6-54FF-D0C7-AAB7-E001FC5C4842}"/>
              </a:ext>
            </a:extLst>
          </p:cNvPr>
          <p:cNvGraphicFramePr>
            <a:graphicFrameLocks noGrp="1"/>
          </p:cNvGraphicFramePr>
          <p:nvPr>
            <p:extLst>
              <p:ext uri="{D42A27DB-BD31-4B8C-83A1-F6EECF244321}">
                <p14:modId xmlns:p14="http://schemas.microsoft.com/office/powerpoint/2010/main" val="2796581596"/>
              </p:ext>
            </p:extLst>
          </p:nvPr>
        </p:nvGraphicFramePr>
        <p:xfrm>
          <a:off x="453005" y="675080"/>
          <a:ext cx="6409185" cy="1010666"/>
        </p:xfrm>
        <a:graphic>
          <a:graphicData uri="http://schemas.openxmlformats.org/drawingml/2006/table">
            <a:tbl>
              <a:tblPr firstRow="1" bandRow="1">
                <a:tableStyleId>{F5AB1C69-6EDB-4FF4-983F-18BD219EF322}</a:tableStyleId>
              </a:tblPr>
              <a:tblGrid>
                <a:gridCol w="1281837">
                  <a:extLst>
                    <a:ext uri="{9D8B030D-6E8A-4147-A177-3AD203B41FA5}">
                      <a16:colId xmlns:a16="http://schemas.microsoft.com/office/drawing/2014/main" val="4170059973"/>
                    </a:ext>
                  </a:extLst>
                </a:gridCol>
                <a:gridCol w="1281837">
                  <a:extLst>
                    <a:ext uri="{9D8B030D-6E8A-4147-A177-3AD203B41FA5}">
                      <a16:colId xmlns:a16="http://schemas.microsoft.com/office/drawing/2014/main" val="3804505984"/>
                    </a:ext>
                  </a:extLst>
                </a:gridCol>
                <a:gridCol w="1281837">
                  <a:extLst>
                    <a:ext uri="{9D8B030D-6E8A-4147-A177-3AD203B41FA5}">
                      <a16:colId xmlns:a16="http://schemas.microsoft.com/office/drawing/2014/main" val="2494225639"/>
                    </a:ext>
                  </a:extLst>
                </a:gridCol>
                <a:gridCol w="1281837">
                  <a:extLst>
                    <a:ext uri="{9D8B030D-6E8A-4147-A177-3AD203B41FA5}">
                      <a16:colId xmlns:a16="http://schemas.microsoft.com/office/drawing/2014/main" val="1447170996"/>
                    </a:ext>
                  </a:extLst>
                </a:gridCol>
                <a:gridCol w="1281837">
                  <a:extLst>
                    <a:ext uri="{9D8B030D-6E8A-4147-A177-3AD203B41FA5}">
                      <a16:colId xmlns:a16="http://schemas.microsoft.com/office/drawing/2014/main" val="4161050912"/>
                    </a:ext>
                  </a:extLst>
                </a:gridCol>
              </a:tblGrid>
              <a:tr h="370840">
                <a:tc>
                  <a:txBody>
                    <a:bodyPr/>
                    <a:lstStyle/>
                    <a:p>
                      <a:r>
                        <a:rPr lang="en-US" dirty="0">
                          <a:solidFill>
                            <a:schemeClr val="tx1"/>
                          </a:solidFill>
                        </a:rPr>
                        <a:t>Mini Popper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Colt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Pepper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Plates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Wall feet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119831"/>
                  </a:ext>
                </a:extLst>
              </a:tr>
              <a:tr h="370840">
                <a:tc>
                  <a:txBody>
                    <a:bodyPr/>
                    <a:lstStyle/>
                    <a:p>
                      <a:pPr algn="r" rtl="0" fontAlgn="b"/>
                      <a:r>
                        <a:rPr lang="en-US" dirty="0">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6</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rPr>
                        <a:t>43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30408"/>
                  </a:ext>
                </a:extLst>
              </a:tr>
            </a:tbl>
          </a:graphicData>
        </a:graphic>
      </p:graphicFrame>
      <p:graphicFrame>
        <p:nvGraphicFramePr>
          <p:cNvPr id="4" name="Table 4">
            <a:extLst>
              <a:ext uri="{FF2B5EF4-FFF2-40B4-BE49-F238E27FC236}">
                <a16:creationId xmlns:a16="http://schemas.microsoft.com/office/drawing/2014/main" id="{CE472222-3BBF-262A-0333-7CD8027325E9}"/>
              </a:ext>
            </a:extLst>
          </p:cNvPr>
          <p:cNvGraphicFramePr>
            <a:graphicFrameLocks noGrp="1"/>
          </p:cNvGraphicFramePr>
          <p:nvPr>
            <p:extLst>
              <p:ext uri="{D42A27DB-BD31-4B8C-83A1-F6EECF244321}">
                <p14:modId xmlns:p14="http://schemas.microsoft.com/office/powerpoint/2010/main" val="488564613"/>
              </p:ext>
            </p:extLst>
          </p:nvPr>
        </p:nvGraphicFramePr>
        <p:xfrm>
          <a:off x="453004" y="2567031"/>
          <a:ext cx="6409186" cy="3876766"/>
        </p:xfrm>
        <a:graphic>
          <a:graphicData uri="http://schemas.openxmlformats.org/drawingml/2006/table">
            <a:tbl>
              <a:tblPr firstRow="1" bandRow="1">
                <a:tableStyleId>{F5AB1C69-6EDB-4FF4-983F-18BD219EF322}</a:tableStyleId>
              </a:tblPr>
              <a:tblGrid>
                <a:gridCol w="494952">
                  <a:extLst>
                    <a:ext uri="{9D8B030D-6E8A-4147-A177-3AD203B41FA5}">
                      <a16:colId xmlns:a16="http://schemas.microsoft.com/office/drawing/2014/main" val="331639266"/>
                    </a:ext>
                  </a:extLst>
                </a:gridCol>
                <a:gridCol w="1336244">
                  <a:extLst>
                    <a:ext uri="{9D8B030D-6E8A-4147-A177-3AD203B41FA5}">
                      <a16:colId xmlns:a16="http://schemas.microsoft.com/office/drawing/2014/main" val="257493340"/>
                    </a:ext>
                  </a:extLst>
                </a:gridCol>
                <a:gridCol w="861672">
                  <a:extLst>
                    <a:ext uri="{9D8B030D-6E8A-4147-A177-3AD203B41FA5}">
                      <a16:colId xmlns:a16="http://schemas.microsoft.com/office/drawing/2014/main" val="729230631"/>
                    </a:ext>
                  </a:extLst>
                </a:gridCol>
                <a:gridCol w="771787">
                  <a:extLst>
                    <a:ext uri="{9D8B030D-6E8A-4147-A177-3AD203B41FA5}">
                      <a16:colId xmlns:a16="http://schemas.microsoft.com/office/drawing/2014/main" val="3615435068"/>
                    </a:ext>
                  </a:extLst>
                </a:gridCol>
                <a:gridCol w="402671">
                  <a:extLst>
                    <a:ext uri="{9D8B030D-6E8A-4147-A177-3AD203B41FA5}">
                      <a16:colId xmlns:a16="http://schemas.microsoft.com/office/drawing/2014/main" val="853339526"/>
                    </a:ext>
                  </a:extLst>
                </a:gridCol>
                <a:gridCol w="629175">
                  <a:extLst>
                    <a:ext uri="{9D8B030D-6E8A-4147-A177-3AD203B41FA5}">
                      <a16:colId xmlns:a16="http://schemas.microsoft.com/office/drawing/2014/main" val="1023579958"/>
                    </a:ext>
                  </a:extLst>
                </a:gridCol>
                <a:gridCol w="1912685">
                  <a:extLst>
                    <a:ext uri="{9D8B030D-6E8A-4147-A177-3AD203B41FA5}">
                      <a16:colId xmlns:a16="http://schemas.microsoft.com/office/drawing/2014/main" val="2921621344"/>
                    </a:ext>
                  </a:extLst>
                </a:gridCol>
              </a:tblGrid>
              <a:tr h="472168">
                <a:tc>
                  <a:txBody>
                    <a:bodyPr/>
                    <a:lstStyle/>
                    <a:p>
                      <a:pPr rtl="0" fontAlgn="b"/>
                      <a:r>
                        <a:rPr lang="en-US" b="1" dirty="0">
                          <a:solidFill>
                            <a:schemeClr val="tx1"/>
                          </a:solidFill>
                          <a:effectLst/>
                        </a:rPr>
                        <a:t>Bay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Stage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Target Type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Count</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Total</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Hard Cover</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292689"/>
                  </a:ext>
                </a:extLst>
              </a:tr>
              <a:tr h="472168">
                <a:tc>
                  <a:txBody>
                    <a:bodyPr/>
                    <a:lstStyle/>
                    <a:p>
                      <a:pPr algn="r" rtl="0" fontAlgn="b"/>
                      <a:r>
                        <a:rPr lang="en-US" dirty="0">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It Goes Away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dirty="0">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dirty="0">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6411020"/>
                  </a:ext>
                </a:extLst>
              </a:tr>
              <a:tr h="472168">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dirty="0">
                          <a:effectLst/>
                        </a:rPr>
                        <a:t>Why the Middle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16</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2 Tux 1 50%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896270"/>
                  </a:ext>
                </a:extLst>
              </a:tr>
              <a:tr h="472168">
                <a:tc>
                  <a:txBody>
                    <a:bodyPr/>
                    <a:lstStyle/>
                    <a:p>
                      <a:pPr algn="r" rtl="0" fontAlgn="b"/>
                      <a:r>
                        <a:rPr lang="en-US">
                          <a:effectLst/>
                        </a:rPr>
                        <a:t>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dirty="0">
                          <a:effectLst/>
                        </a:rPr>
                        <a:t>Pacman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2 Tux 1 50%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7853097"/>
                  </a:ext>
                </a:extLst>
              </a:tr>
              <a:tr h="472168">
                <a:tc>
                  <a:txBody>
                    <a:bodyPr/>
                    <a:lstStyle/>
                    <a:p>
                      <a:pPr algn="r" rtl="0" fontAlgn="b"/>
                      <a:r>
                        <a:rPr lang="en-US">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dirty="0">
                          <a:effectLst/>
                        </a:rPr>
                        <a:t>Hosing</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dirty="0">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1 Left Diag 1 Right Diag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922692"/>
                  </a:ext>
                </a:extLst>
              </a:tr>
              <a:tr h="472168">
                <a:tc>
                  <a:txBody>
                    <a:bodyPr/>
                    <a:lstStyle/>
                    <a:p>
                      <a:pPr algn="r" rtl="0" fontAlgn="b"/>
                      <a:r>
                        <a:rPr lang="en-US">
                          <a:effectLst/>
                        </a:rPr>
                        <a:t>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Matches Will Go On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dirty="0">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rPr>
                        <a:t>9</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rPr>
                        <a:t>11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dirty="0">
                          <a:effectLst/>
                        </a:rPr>
                        <a:t>2 Left </a:t>
                      </a:r>
                      <a:r>
                        <a:rPr lang="en-US" dirty="0" err="1">
                          <a:effectLst/>
                        </a:rPr>
                        <a:t>Diag</a:t>
                      </a:r>
                      <a:r>
                        <a:rPr lang="en-US" dirty="0">
                          <a:effectLst/>
                        </a:rPr>
                        <a:t> 1 Right </a:t>
                      </a:r>
                      <a:r>
                        <a:rPr lang="en-US" dirty="0" err="1">
                          <a:effectLst/>
                        </a:rPr>
                        <a:t>Diag</a:t>
                      </a:r>
                      <a:r>
                        <a:rPr lang="en-US" dirty="0">
                          <a:effectLst/>
                        </a:rPr>
                        <a:t> 1 50%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343723"/>
                  </a:ext>
                </a:extLst>
              </a:tr>
              <a:tr h="472168">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CM 13-06</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dirty="0">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7162383"/>
                  </a:ext>
                </a:extLst>
              </a:tr>
            </a:tbl>
          </a:graphicData>
        </a:graphic>
      </p:graphicFrame>
    </p:spTree>
    <p:extLst>
      <p:ext uri="{BB962C8B-B14F-4D97-AF65-F5344CB8AC3E}">
        <p14:creationId xmlns:p14="http://schemas.microsoft.com/office/powerpoint/2010/main" val="331709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Matches Will Go On</a:t>
            </a:r>
          </a:p>
          <a:p>
            <a:pPr algn="ctr"/>
            <a:r>
              <a:rPr lang="en-US" b="1" dirty="0"/>
              <a:t>Written Stage Briefing</a:t>
            </a:r>
          </a:p>
          <a:p>
            <a:r>
              <a:rPr lang="en-US" dirty="0"/>
              <a:t>Scoring: Comstock</a:t>
            </a:r>
            <a:br>
              <a:rPr lang="en-US" dirty="0"/>
            </a:br>
            <a:r>
              <a:rPr lang="en-US" dirty="0"/>
              <a:t>Rounds: 29</a:t>
            </a:r>
          </a:p>
          <a:p>
            <a:r>
              <a:rPr lang="en-US" dirty="0"/>
              <a:t>Targets: 13 IPSC, 3 steel</a:t>
            </a:r>
          </a:p>
          <a:p>
            <a:endParaRPr lang="en-US" dirty="0"/>
          </a:p>
          <a:p>
            <a:r>
              <a:rPr lang="en-US" dirty="0"/>
              <a:t>Handgun start position: anywhere completely outside the shooting area, wrists below belt. Handgun is loaded and holstered.</a:t>
            </a:r>
          </a:p>
          <a:p>
            <a:endParaRPr lang="en-US" dirty="0"/>
          </a:p>
          <a:p>
            <a:r>
              <a:rPr lang="en-US" dirty="0"/>
              <a:t>PCC start position: anywhere completely outside the shooting area, stock on belt. Loaded carbine is held with both hands, safety on.</a:t>
            </a:r>
          </a:p>
          <a:p>
            <a:endParaRPr lang="en-US" dirty="0"/>
          </a:p>
          <a:p>
            <a:r>
              <a:rPr lang="en-US" dirty="0"/>
              <a:t>Stage Procedure: On the audible start signal, engage targets as they become available from within the shooting area. The max trap is activated by P1 and remains visible at rest.</a:t>
            </a:r>
          </a:p>
        </p:txBody>
      </p:sp>
    </p:spTree>
    <p:extLst>
      <p:ext uri="{BB962C8B-B14F-4D97-AF65-F5344CB8AC3E}">
        <p14:creationId xmlns:p14="http://schemas.microsoft.com/office/powerpoint/2010/main" val="65684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785145324"/>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Why the Middle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2</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 1 50%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targets (10 + 1 NS), 3-4 NS targets for walls/blocking</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37682D7-CD82-5B2D-93F7-DAB7A70B9976}"/>
              </a:ext>
            </a:extLst>
          </p:cNvPr>
          <p:cNvPicPr>
            <a:picLocks noChangeAspect="1"/>
          </p:cNvPicPr>
          <p:nvPr/>
        </p:nvPicPr>
        <p:blipFill>
          <a:blip r:embed="rId5"/>
          <a:stretch>
            <a:fillRect/>
          </a:stretch>
        </p:blipFill>
        <p:spPr>
          <a:xfrm>
            <a:off x="180476" y="3456264"/>
            <a:ext cx="7031666" cy="48646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Why the Middle</a:t>
            </a:r>
          </a:p>
          <a:p>
            <a:pPr algn="ctr"/>
            <a:r>
              <a:rPr lang="en-US" b="1" dirty="0"/>
              <a:t>Written Stage Briefing</a:t>
            </a:r>
          </a:p>
          <a:p>
            <a:r>
              <a:rPr lang="en-US" dirty="0"/>
              <a:t>Scoring: Comstock</a:t>
            </a:r>
          </a:p>
          <a:p>
            <a:r>
              <a:rPr lang="en-US" dirty="0"/>
              <a:t>Rounds: 31</a:t>
            </a:r>
          </a:p>
          <a:p>
            <a:r>
              <a:rPr lang="en-US" dirty="0"/>
              <a:t>Targets: 14 USPSA, 3 steel</a:t>
            </a:r>
          </a:p>
          <a:p>
            <a:endParaRPr lang="en-US" dirty="0"/>
          </a:p>
          <a:p>
            <a:r>
              <a:rPr lang="en-US" dirty="0"/>
              <a:t>Handgun start position: both feet on X’s, wrists below belt. Handgun is loaded and holstered.</a:t>
            </a:r>
          </a:p>
          <a:p>
            <a:endParaRPr lang="en-US" dirty="0"/>
          </a:p>
          <a:p>
            <a:r>
              <a:rPr lang="en-US" dirty="0"/>
              <a:t>PCC start position: both feet on X’s, stock on belt. Loaded carbine is held with both hands, safety on.</a:t>
            </a:r>
          </a:p>
          <a:p>
            <a:endParaRPr lang="en-US" dirty="0"/>
          </a:p>
          <a:p>
            <a:r>
              <a:rPr lang="en-US" dirty="0"/>
              <a:t>Stage Procedure: on the audible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59E6D1E1-BA00-A646-4521-077F54EEF2D1}"/>
              </a:ext>
            </a:extLst>
          </p:cNvPr>
          <p:cNvGraphicFramePr>
            <a:graphicFrameLocks noGrp="1"/>
          </p:cNvGraphicFramePr>
          <p:nvPr>
            <p:extLst>
              <p:ext uri="{D42A27DB-BD31-4B8C-83A1-F6EECF244321}">
                <p14:modId xmlns:p14="http://schemas.microsoft.com/office/powerpoint/2010/main" val="2576406704"/>
              </p:ext>
            </p:extLst>
          </p:nvPr>
        </p:nvGraphicFramePr>
        <p:xfrm>
          <a:off x="1219200" y="784137"/>
          <a:ext cx="4876800" cy="5933440"/>
        </p:xfrm>
        <a:graphic>
          <a:graphicData uri="http://schemas.openxmlformats.org/drawingml/2006/table">
            <a:tbl>
              <a:tblPr firstRow="1" bandRow="1">
                <a:tableStyleId>{F5AB1C69-6EDB-4FF4-983F-18BD219EF322}</a:tableStyleId>
              </a:tblPr>
              <a:tblGrid>
                <a:gridCol w="2438400">
                  <a:extLst>
                    <a:ext uri="{9D8B030D-6E8A-4147-A177-3AD203B41FA5}">
                      <a16:colId xmlns:a16="http://schemas.microsoft.com/office/drawing/2014/main" val="3356310861"/>
                    </a:ext>
                  </a:extLst>
                </a:gridCol>
                <a:gridCol w="2438400">
                  <a:extLst>
                    <a:ext uri="{9D8B030D-6E8A-4147-A177-3AD203B41FA5}">
                      <a16:colId xmlns:a16="http://schemas.microsoft.com/office/drawing/2014/main" val="921683560"/>
                    </a:ext>
                  </a:extLst>
                </a:gridCol>
              </a:tblGrid>
              <a:tr h="370840">
                <a:tc>
                  <a:txBody>
                    <a:bodyPr/>
                    <a:lstStyle/>
                    <a:p>
                      <a:r>
                        <a:rPr lang="en-US" dirty="0">
                          <a:solidFill>
                            <a:schemeClr val="tx1"/>
                          </a:solidFill>
                        </a:rPr>
                        <a:t>Prop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Stage and Bay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482244"/>
                  </a:ext>
                </a:extLst>
              </a:tr>
              <a:tr h="370840">
                <a:tc>
                  <a:txBody>
                    <a:bodyPr/>
                    <a:lstStyle/>
                    <a:p>
                      <a:r>
                        <a:rPr lang="en-US" dirty="0">
                          <a:solidFill>
                            <a:schemeClr val="tx1"/>
                          </a:solidFill>
                        </a:rPr>
                        <a:t>Red Stitch Swinger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Stage 1, Bay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174961"/>
                  </a:ext>
                </a:extLst>
              </a:tr>
              <a:tr h="370840">
                <a:tc>
                  <a:txBody>
                    <a:bodyPr/>
                    <a:lstStyle/>
                    <a:p>
                      <a:r>
                        <a:rPr lang="en-US" dirty="0">
                          <a:solidFill>
                            <a:schemeClr val="tx1"/>
                          </a:solidFill>
                        </a:rPr>
                        <a:t>Drop Turner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Stage 1, Bay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722030"/>
                  </a:ext>
                </a:extLst>
              </a:tr>
              <a:tr h="370840">
                <a:tc>
                  <a:txBody>
                    <a:bodyPr/>
                    <a:lstStyle/>
                    <a:p>
                      <a:r>
                        <a:rPr lang="en-US" dirty="0">
                          <a:solidFill>
                            <a:schemeClr val="tx1"/>
                          </a:solidFill>
                        </a:rPr>
                        <a:t>Swinger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Stage 3, Bay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679809"/>
                  </a:ext>
                </a:extLst>
              </a:tr>
              <a:tr h="370840">
                <a:tc>
                  <a:txBody>
                    <a:bodyPr/>
                    <a:lstStyle/>
                    <a:p>
                      <a:r>
                        <a:rPr lang="en-US" dirty="0">
                          <a:solidFill>
                            <a:schemeClr val="tx1"/>
                          </a:solidFill>
                        </a:rPr>
                        <a:t>Max Trap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Stage 5, Bay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33616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91965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000784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91791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87143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06100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71642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65837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6813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20797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26686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6414699"/>
                  </a:ext>
                </a:extLst>
              </a:tr>
            </a:tbl>
          </a:graphicData>
        </a:graphic>
      </p:graphicFrame>
    </p:spTree>
    <p:extLst>
      <p:ext uri="{BB962C8B-B14F-4D97-AF65-F5344CB8AC3E}">
        <p14:creationId xmlns:p14="http://schemas.microsoft.com/office/powerpoint/2010/main" val="21423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198391329"/>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It Goes Away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1</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pepper popper, 1 mini popper, 2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Stomp pad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target + activator + hard cover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Drop turner + activator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F96AAE-3F1E-DC7E-C54F-CACC0604E3EE}"/>
              </a:ext>
            </a:extLst>
          </p:cNvPr>
          <p:cNvPicPr>
            <a:picLocks noChangeAspect="1"/>
          </p:cNvPicPr>
          <p:nvPr/>
        </p:nvPicPr>
        <p:blipFill>
          <a:blip r:embed="rId5"/>
          <a:stretch>
            <a:fillRect/>
          </a:stretch>
        </p:blipFill>
        <p:spPr>
          <a:xfrm>
            <a:off x="1967799" y="3171038"/>
            <a:ext cx="3451130" cy="63462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It Goes Away</a:t>
            </a:r>
          </a:p>
          <a:p>
            <a:pPr algn="ctr"/>
            <a:r>
              <a:rPr lang="en-US" b="1" dirty="0"/>
              <a:t>Written Stage Briefing</a:t>
            </a:r>
            <a:endParaRPr lang="en-US" dirty="0"/>
          </a:p>
          <a:p>
            <a:r>
              <a:rPr lang="en-US" dirty="0"/>
              <a:t>Scoring: Comstock</a:t>
            </a:r>
          </a:p>
          <a:p>
            <a:r>
              <a:rPr lang="en-US" dirty="0"/>
              <a:t>Rounds: 8</a:t>
            </a:r>
          </a:p>
          <a:p>
            <a:r>
              <a:rPr lang="en-US" dirty="0"/>
              <a:t>Targets: 2 USPSA and 4 steel</a:t>
            </a:r>
          </a:p>
          <a:p>
            <a:endParaRPr lang="en-US" dirty="0"/>
          </a:p>
          <a:p>
            <a:r>
              <a:rPr lang="en-US" dirty="0"/>
              <a:t>Handgun start position: heels touching the rear of the shooting box, wrists below belt. Handgun is loaded and holstered.</a:t>
            </a:r>
          </a:p>
          <a:p>
            <a:endParaRPr lang="en-US" dirty="0"/>
          </a:p>
          <a:p>
            <a:r>
              <a:rPr lang="en-US" dirty="0"/>
              <a:t>PCC start position: heels touching the rear of the shooting box, stock on belt. Loaded carbine is held with both hands, safety on.</a:t>
            </a:r>
          </a:p>
          <a:p>
            <a:endParaRPr lang="en-US" dirty="0"/>
          </a:p>
          <a:p>
            <a:r>
              <a:rPr lang="en-US" dirty="0"/>
              <a:t>Stage Procedure: on the audible start signal, engage targets as they become available from within the shooting area. The swinger is activated by the stomp pad and remains visible at rest. The stomp pad is part of the shooting area. The drop turner is activated by P1 and is a disappearing target.</a:t>
            </a:r>
          </a:p>
        </p:txBody>
      </p:sp>
    </p:spTree>
    <p:extLst>
      <p:ext uri="{BB962C8B-B14F-4D97-AF65-F5344CB8AC3E}">
        <p14:creationId xmlns:p14="http://schemas.microsoft.com/office/powerpoint/2010/main" val="888676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Hosing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Eric Henwood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wall feet (probably need an extra wall in the middle)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colts for the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1B59409-25C3-AFB1-7EC7-B052F46C218E}"/>
              </a:ext>
            </a:extLst>
          </p:cNvPr>
          <p:cNvPicPr>
            <a:picLocks noChangeAspect="1"/>
          </p:cNvPicPr>
          <p:nvPr/>
        </p:nvPicPr>
        <p:blipFill>
          <a:blip r:embed="rId5"/>
          <a:stretch>
            <a:fillRect/>
          </a:stretch>
        </p:blipFill>
        <p:spPr>
          <a:xfrm>
            <a:off x="180476" y="3709185"/>
            <a:ext cx="7025776" cy="32915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Hosing</a:t>
            </a:r>
          </a:p>
          <a:p>
            <a:pPr algn="ctr"/>
            <a:r>
              <a:rPr lang="en-US" b="1" dirty="0"/>
              <a:t>Written Stage Briefing</a:t>
            </a:r>
          </a:p>
          <a:p>
            <a:r>
              <a:rPr lang="en-US" dirty="0"/>
              <a:t>Scoring: Comstock</a:t>
            </a:r>
            <a:br>
              <a:rPr lang="en-US" dirty="0"/>
            </a:br>
            <a:r>
              <a:rPr lang="en-US" dirty="0"/>
              <a:t>Rounds: 26</a:t>
            </a:r>
          </a:p>
          <a:p>
            <a:r>
              <a:rPr lang="en-US" dirty="0"/>
              <a:t>Targets: 12 USPSA, 2 steel</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Stage Procedure: on audible start signal, engage targets as they become available from within the shooting area.</a:t>
            </a:r>
          </a:p>
        </p:txBody>
      </p:sp>
    </p:spTree>
    <p:extLst>
      <p:ext uri="{BB962C8B-B14F-4D97-AF65-F5344CB8AC3E}">
        <p14:creationId xmlns:p14="http://schemas.microsoft.com/office/powerpoint/2010/main" val="1061056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Pacman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Eric Henwood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4</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 1 colt popper</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 1 50%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targets (9 + 1 NS)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6CBEDE5-FC06-028F-6938-FF01D5899815}"/>
              </a:ext>
            </a:extLst>
          </p:cNvPr>
          <p:cNvPicPr>
            <a:picLocks noChangeAspect="1"/>
          </p:cNvPicPr>
          <p:nvPr/>
        </p:nvPicPr>
        <p:blipFill>
          <a:blip r:embed="rId5"/>
          <a:stretch>
            <a:fillRect/>
          </a:stretch>
        </p:blipFill>
        <p:spPr>
          <a:xfrm>
            <a:off x="180476" y="3547333"/>
            <a:ext cx="7025776" cy="46615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Pacman</a:t>
            </a:r>
          </a:p>
          <a:p>
            <a:pPr algn="ctr"/>
            <a:r>
              <a:rPr lang="en-US" b="1" dirty="0"/>
              <a:t>Written Stage Briefing</a:t>
            </a:r>
          </a:p>
          <a:p>
            <a:r>
              <a:rPr lang="en-US" dirty="0"/>
              <a:t>Scoring: Comstock</a:t>
            </a:r>
            <a:br>
              <a:rPr lang="en-US" dirty="0"/>
            </a:br>
            <a:r>
              <a:rPr lang="en-US" dirty="0"/>
              <a:t>Rounds: 26</a:t>
            </a:r>
          </a:p>
          <a:p>
            <a:r>
              <a:rPr lang="en-US" dirty="0"/>
              <a:t>Targets: 12 USPSA, 2 steel</a:t>
            </a:r>
          </a:p>
          <a:p>
            <a:endParaRPr lang="en-US" dirty="0"/>
          </a:p>
          <a:p>
            <a:r>
              <a:rPr lang="en-US" dirty="0"/>
              <a:t>Handgun start position: anywhere inside the shooting area, wrists below belt. Handgun is unloaded and holstered.</a:t>
            </a:r>
          </a:p>
          <a:p>
            <a:endParaRPr lang="en-US" dirty="0"/>
          </a:p>
          <a:p>
            <a:r>
              <a:rPr lang="en-US" dirty="0"/>
              <a:t>PCC start position: anywhere inside the shooting area, stock on belt. Unloaded carbine is held with both hands, safety on.</a:t>
            </a:r>
          </a:p>
          <a:p>
            <a:endParaRPr lang="en-US" dirty="0"/>
          </a:p>
          <a:p>
            <a:r>
              <a:rPr lang="en-US" dirty="0"/>
              <a:t>Stage Procedure: on the audible start signal, engage targets as they become available from within the shooting area. The swinger is activated by P2 and remains visible at rest.</a:t>
            </a:r>
          </a:p>
        </p:txBody>
      </p:sp>
    </p:spTree>
    <p:extLst>
      <p:ext uri="{BB962C8B-B14F-4D97-AF65-F5344CB8AC3E}">
        <p14:creationId xmlns:p14="http://schemas.microsoft.com/office/powerpoint/2010/main" val="404559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Matches Will Go On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7</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mini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 trap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left + 1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 50%, 11 targets (9 + 2NS)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DBDF681-2168-2890-C158-7BBFB91E85EC}"/>
              </a:ext>
            </a:extLst>
          </p:cNvPr>
          <p:cNvPicPr>
            <a:picLocks noChangeAspect="1"/>
          </p:cNvPicPr>
          <p:nvPr/>
        </p:nvPicPr>
        <p:blipFill>
          <a:blip r:embed="rId5"/>
          <a:stretch>
            <a:fillRect/>
          </a:stretch>
        </p:blipFill>
        <p:spPr>
          <a:xfrm>
            <a:off x="180476" y="3571868"/>
            <a:ext cx="7025776" cy="4400426"/>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4503</TotalTime>
  <Words>864</Words>
  <Application>Microsoft Office PowerPoint</Application>
  <PresentationFormat>Custom</PresentationFormat>
  <Paragraphs>181</Paragraphs>
  <Slides>12</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222</cp:revision>
  <cp:lastPrinted>2016-01-15T21:54:08Z</cp:lastPrinted>
  <dcterms:created xsi:type="dcterms:W3CDTF">2002-08-21T12:11:08Z</dcterms:created>
  <dcterms:modified xsi:type="dcterms:W3CDTF">2022-06-22T22:33:41Z</dcterms:modified>
  <cp:category>Shooting</cp:category>
</cp:coreProperties>
</file>